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9" r:id="rId1"/>
    <p:sldMasterId id="2147483966" r:id="rId2"/>
  </p:sldMasterIdLst>
  <p:notesMasterIdLst>
    <p:notesMasterId r:id="rId33"/>
  </p:notesMasterIdLst>
  <p:handoutMasterIdLst>
    <p:handoutMasterId r:id="rId34"/>
  </p:handoutMasterIdLst>
  <p:sldIdLst>
    <p:sldId id="437" r:id="rId3"/>
    <p:sldId id="404" r:id="rId4"/>
    <p:sldId id="402" r:id="rId5"/>
    <p:sldId id="403" r:id="rId6"/>
    <p:sldId id="405" r:id="rId7"/>
    <p:sldId id="422" r:id="rId8"/>
    <p:sldId id="438" r:id="rId9"/>
    <p:sldId id="406" r:id="rId10"/>
    <p:sldId id="407" r:id="rId11"/>
    <p:sldId id="408" r:id="rId12"/>
    <p:sldId id="409" r:id="rId13"/>
    <p:sldId id="423" r:id="rId14"/>
    <p:sldId id="424" r:id="rId15"/>
    <p:sldId id="410" r:id="rId16"/>
    <p:sldId id="430" r:id="rId17"/>
    <p:sldId id="411" r:id="rId18"/>
    <p:sldId id="425" r:id="rId19"/>
    <p:sldId id="412" r:id="rId20"/>
    <p:sldId id="419" r:id="rId21"/>
    <p:sldId id="413" r:id="rId22"/>
    <p:sldId id="439" r:id="rId23"/>
    <p:sldId id="414" r:id="rId24"/>
    <p:sldId id="426" r:id="rId25"/>
    <p:sldId id="431" r:id="rId26"/>
    <p:sldId id="432" r:id="rId27"/>
    <p:sldId id="427" r:id="rId28"/>
    <p:sldId id="429" r:id="rId29"/>
    <p:sldId id="433" r:id="rId30"/>
    <p:sldId id="434" r:id="rId31"/>
    <p:sldId id="44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5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6271" autoAdjust="0"/>
  </p:normalViewPr>
  <p:slideViewPr>
    <p:cSldViewPr snapToGrid="0">
      <p:cViewPr varScale="1">
        <p:scale>
          <a:sx n="96" d="100"/>
          <a:sy n="96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96" y="-96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160" cy="464181"/>
          </a:xfrm>
          <a:prstGeom prst="rect">
            <a:avLst/>
          </a:prstGeom>
        </p:spPr>
        <p:txBody>
          <a:bodyPr vert="horz" lIns="92269" tIns="46137" rIns="92269" bIns="461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6" y="1"/>
            <a:ext cx="3038160" cy="464181"/>
          </a:xfrm>
          <a:prstGeom prst="rect">
            <a:avLst/>
          </a:prstGeom>
        </p:spPr>
        <p:txBody>
          <a:bodyPr vert="horz" lIns="92269" tIns="46137" rIns="92269" bIns="46137" rtlCol="0"/>
          <a:lstStyle>
            <a:lvl1pPr algn="r">
              <a:defRPr sz="1200"/>
            </a:lvl1pPr>
          </a:lstStyle>
          <a:p>
            <a:fld id="{F0C3C512-FC09-4E9C-B0C0-195BD6A524BB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621"/>
            <a:ext cx="3038160" cy="464181"/>
          </a:xfrm>
          <a:prstGeom prst="rect">
            <a:avLst/>
          </a:prstGeom>
        </p:spPr>
        <p:txBody>
          <a:bodyPr vert="horz" lIns="92269" tIns="46137" rIns="92269" bIns="461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6" y="8830621"/>
            <a:ext cx="3038160" cy="464181"/>
          </a:xfrm>
          <a:prstGeom prst="rect">
            <a:avLst/>
          </a:prstGeom>
        </p:spPr>
        <p:txBody>
          <a:bodyPr vert="horz" lIns="92269" tIns="46137" rIns="92269" bIns="46137" rtlCol="0" anchor="b"/>
          <a:lstStyle>
            <a:lvl1pPr algn="r">
              <a:defRPr sz="1200"/>
            </a:lvl1pPr>
          </a:lstStyle>
          <a:p>
            <a:fld id="{4901E976-88FA-418B-980A-256F0C620B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681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700088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47" tIns="46573" rIns="93147" bIns="465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6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CBDEEF37-4C6B-4085-A195-D67E5C34F0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173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229600" cy="857250"/>
          </a:xfrm>
        </p:spPr>
        <p:txBody>
          <a:bodyPr anchor="t">
            <a:normAutofit/>
          </a:bodyPr>
          <a:lstStyle>
            <a:lvl1pPr algn="l">
              <a:defRPr sz="2800" baseline="0"/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52800"/>
            <a:ext cx="8229600" cy="213360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Name                                                          Presenter Title – Code or Organization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2057400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31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91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to edit Master title style</a:t>
            </a:r>
            <a:endParaRPr lang="en-US" sz="28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87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Acronym List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48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048000"/>
            <a:ext cx="8229600" cy="857250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Design Review - JPSS Ground Project </a:t>
            </a:r>
            <a:endParaRPr lang="en-US" sz="28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11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143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91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to edit Master title style</a:t>
            </a:r>
            <a:endParaRPr lang="en-US" sz="28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87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Acronym List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48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048000"/>
            <a:ext cx="8229600" cy="857250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Design Review - JPSS Ground Project </a:t>
            </a:r>
            <a:endParaRPr lang="en-US" sz="28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11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38" y="274638"/>
            <a:ext cx="7414724" cy="496433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2400" b="1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5" y="1119481"/>
            <a:ext cx="8599716" cy="5428075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00FF"/>
              </a:buClr>
              <a:buSzPct val="125000"/>
              <a:buFont typeface="Lucida Grande"/>
              <a:buChar char="●"/>
              <a:defRPr sz="2000" b="1">
                <a:latin typeface="Helvetica"/>
                <a:cs typeface="Helvetica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800">
                <a:latin typeface="Helvetica"/>
                <a:cs typeface="Helvetica"/>
              </a:defRPr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61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229600" cy="857250"/>
          </a:xfrm>
        </p:spPr>
        <p:txBody>
          <a:bodyPr anchor="t">
            <a:normAutofit/>
          </a:bodyPr>
          <a:lstStyle>
            <a:lvl1pPr algn="l">
              <a:defRPr sz="2800" baseline="0"/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52800"/>
            <a:ext cx="8229600" cy="213360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Name                                                          Presenter Title – Code or Organization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2057400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31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143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-9144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105294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2734" y="218712"/>
            <a:ext cx="661255" cy="65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4" descr="JPSS Logo5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320" y="219456"/>
            <a:ext cx="713477" cy="6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9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3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ts val="600"/>
        </a:spcBef>
        <a:buFont typeface="Wingdings" panose="05000000000000000000" pitchFamily="2" charset="2"/>
        <a:buChar char="Ø"/>
        <a:defRPr 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0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-9144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105294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7649" y="210399"/>
            <a:ext cx="661255" cy="65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3889" y="215018"/>
            <a:ext cx="794612" cy="6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2500" y="125240"/>
            <a:ext cx="7239000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9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ts val="600"/>
        </a:spcBef>
        <a:buFont typeface="Wingdings" panose="05000000000000000000" pitchFamily="2" charset="2"/>
        <a:buChar char="Ø"/>
        <a:defRPr 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0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9148" y="1520756"/>
            <a:ext cx="8835887" cy="4278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VIIRS SNPP and J1 DNB LUTs Comparison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36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b="0" dirty="0" err="1" smtClean="0">
                <a:solidFill>
                  <a:srgbClr val="000000"/>
                </a:solidFill>
                <a:latin typeface="Arial" charset="0"/>
              </a:rPr>
              <a:t>Yalong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 Gu</a:t>
            </a:r>
            <a:r>
              <a:rPr lang="en-US" b="0" baseline="30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b="0" dirty="0" err="1" smtClean="0">
                <a:solidFill>
                  <a:srgbClr val="000000"/>
                </a:solidFill>
                <a:latin typeface="Arial" charset="0"/>
              </a:rPr>
              <a:t>Wenhui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 Wang</a:t>
            </a:r>
            <a:r>
              <a:rPr lang="en-US" b="0" baseline="30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b="0" dirty="0" err="1" smtClean="0">
                <a:solidFill>
                  <a:srgbClr val="000000"/>
                </a:solidFill>
                <a:latin typeface="Arial" charset="0"/>
              </a:rPr>
              <a:t>Changyong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 Cao</a:t>
            </a:r>
            <a:r>
              <a:rPr lang="en-US" b="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br>
              <a:rPr lang="en-US" b="0" baseline="30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3600" b="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36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b="0" baseline="30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200" b="0" dirty="0" smtClean="0">
                <a:solidFill>
                  <a:srgbClr val="000000"/>
                </a:solidFill>
                <a:latin typeface="Arial" charset="0"/>
              </a:rPr>
              <a:t>Earth Resources Technology, Inc.</a:t>
            </a:r>
            <a:br>
              <a:rPr lang="en-US" sz="22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b="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200" b="0" dirty="0" smtClean="0">
                <a:solidFill>
                  <a:srgbClr val="000000"/>
                </a:solidFill>
                <a:latin typeface="Arial" charset="0"/>
              </a:rPr>
              <a:t>NOAA/NESDIS/STAR</a:t>
            </a:r>
            <a:endParaRPr lang="en-US" sz="2800" b="0" i="1" dirty="0" smtClean="0"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AutoShape 2" descr="data:image/jpeg;base64,/9j/4AAQSkZJRgABAQAAAQABAAD/2wCEAAkGBhQSERQUEhQVFBUUFxYVGBcUFRQZGBcVFhYXGBQVFRUXGyYeHB4kGRcUHy8gJCcpLCwsGCAxNTAqNSYrLCkBCQoKDgwOGg8PGiwkHyQtLyksLywwLykpMSwtLy0sLDQqKi8sLywsLCwsLCwsLC4sMCwtLC4sLDQtKSwvLiwsLP/AABEIAMoA+gMBIgACEQEDEQH/xAAcAAEAAQUBAQAAAAAAAAAAAAAABwEDBQYIBAL/xABLEAACAQIDBQUEBQcJBgcAAAABAgMAEQQSIQUGMUFRBxMiYXEUMoGRQlJiocEII3KCkrHRFTNTc5Oy0+HwJDVDdKKzGDQ2VGPC8f/EABsBAAEFAQEAAAAAAAAAAAAAAAABAwQFBgIH/8QANxEAAQMCBAMFBwMEAwEAAAAAAQACAwQRBSExQRJRYRNxgZHBIjKhsdHh8BQjQgYzUnJistIV/9oADAMBAAIRAxEAPwCcaUpQhKUpQhKUpQhKUpQhKV5dpbTiw8bSzSLGi8WcgD08z5DU1FO9nb4i5kwEec6jvpQQvqkfE+rW4cDUmCllnNoxf5LkuA1UvPIFBJIAAuSeAA4knlWpbZ7V9nYbQ4hZW+rADIeNjcr4R8SK5429vli8aScRO7i9wl7Rjj7sa2XgbXtesKxq8hwQayu8vqmjLyU4bQ/KIiB/MYV314yyKmnWyhqwWI/KExhJyQYZRfQMJmNuVyHX91RWapVizDKVv8b991zxuUmnt/x9we7woAvp3ctj6/nr6eRHHnX2v5QeO5w4X4JN/jVG2FlQZs6F7qwWzZcrn3WOhuB9XS/WrFd/oKY5cARxFTLgfyin0E2EU9THKR8lZT/erZNldvOAksJRNBe+rJnW1uN47ny92udqrTL8JpnaAjuP1ujtHLrzZG9OFxX/AJfERSmwOVXGYXF9UPiHPQisrXGCyEG4JBHAg6j0Nbxuz2x47C5VZ/aIx9GYktbosvvD43t0qsnwR4zidfocvz4LsS810vStL3R7WMHjyqZu4mNvzcpAuekb8G9ND5VulUckT4ncLxYp0EHRKUpTaVKUpQhKUpQhKUpQhKV5W2gvfCEavlzkC3hW9gW9ToPQ9K9VCUtI1SlKUJEpSlCEpSlCErRd/e1eDZ94ktNif6MHwpcaGVhw5HKNTflxrWO07tiyZ8LgG8XuyTg+6b2ZIeRPIvy5a6iEHe5udSeNX1BhRk/cm02HPvTTn7BZfeXe3E46QviJS2t1QaInkicB68epNYe9UpatO1jWDhaLBMr6vVCaWpaukipVzDxZmVbhczBbsbKLm12PICvUuymaLvEs4UFnC3JiUMFDSaWAYsLamvDXHFxXsUK7i4MkjpmVsrFcyG6tY2zKeYPEGrkmzpFiWYoRG7MivyLLYso8xcV8zYbKiNmQ5wTZWBZbEizgaqel+VWixtblQLm1ihVhUEgEga8TfT5Vm969hw4aRFhxCYgNFG5KBhZmUE8dLHiNb2OoFYIUY3oLTxA3y5IVKUpXaEDVJu4nbRPhcsWLzTwAWDaGWMcrMSM48mN+h0AqMqqBTE9PHO3hkF/zZKCRouxNkbZhxUSy4eRZI24MvUcQRxBHQ617a5R3P32xGzpc8DXVrd5G3uSAdejcbMNRfppXSm6e9kO0MOJoD5Oh96N+asP3HgRWRrqB9MbjNvP6qQ1/Es1SlKrV2lKUoQla/vdvdHgo9bNKw8CX/wCpuij7+A8re92+sWCUjR5iLrHrpf6TkcB955dRH26Gyn2ljjLiCXVDnkJ5n/hxjoPLoCOdck7BXlBhwcw1VTlG3Pq7oOnX8Egbi4KQQGeclpsSRKxNrhbWjXTgAuoHLMa2WgpXSqZ5TNIXnK/w5Dw0SlKUJlKUpQhKiHti7Te7DYLCOe8Ok8in3FI1iU/WPMjgNOJNtp7Ud/Bs7DWjIOImBWMXF0FtZSOi8upt51zNPMWYsxLMxJJJuSTqSSeJJq9wqh7Q9tIMhp1KakdbIL4LVSqUrUplVtW57D7NZZYRiMTLFg8OeEk5sX6FEuCR01F68vZ1sSPEYsNP/MYdGxE1+GSMXyn1NhXh3t3rlx+IaWQkLe0cf0Y0+iqjhw4nnUWR73v7OM25nXwHVC2B91Nle6Nr+Lr7JJkv6g1Yl7NJXBbBT4fGqOUMgEn9k9j8K0u9fUcpBBBII4EaEehFHZSj3X+YHoAjJZMxthveEsWJjkBCsgChV1uQ2ubOF0sRasbNKWYsdSSSeHEm50HnW1YLf92QQ4+NcdDwHem0yecU48Q9DcV9Y3ctJ42n2ZIcRGozPCwAxMI+0g99ftLQJeA/ui3Xbz28fNFlqF6vviFMaqEAYFiXu12BtZSCbWFjwF9dassK+akoX1el6oK9WOmjYp3cfd2RVYZy2ZwPFJrwufo8BS3zSLy3peqUoSqt6revmlF0L6DVnd0t7ptn4hZoT5OhJyyJfVW/A8jWBoK5exr2lrhcFGi6/wB294Ysbh0nha6uNRzRvpI/RgdPvGhFZOuZOy7f07OxNnP+zzELKLXy2uFlHmL624jrYV0fj9sQwxd7JIqx6Wa9734Zbcb+VYmupDTSW2On50UqO8hAaLleytF307RlgzQ4Yh5eDPxWPrbkzeXAc+lavvb2lyYgNHh7xRHQn6bjobe6PIG55nlWmwQl2CqCzMQoAFySdAAKrS/ktphn9P2/eq+/h/8AX08+S92Fw02LnCreSWVjqTrfmzHkANT6VOW7ewlwmHSFbEjVmtbM595j+70ArE7i7nDBxZ5ADO48Z45ByRfuueZ8gK2qla2yrcaxQVTuxi9xvxP05JSlK7WeSlKUISrWKxSxozuQqopZieAVRck/CrtRV2871d1hkwaEZ8RZn1FxEjaDr4nA+CsKfp4TPKIxukJsLqIN9t6X2hjJJ20UnLGv1YlJyL621PmTWBoTS9bxjAxoa3QKIc1SlKV0lW77nHJsva8nPu8PF8JJGzfcK0kVvO4y59m7Xj59xFL/AGUjE/vrRqjw/wByTvH/AFCUr3TzGYNJJImdRGgXLYsoGUZQq5fCFF76m/PWsm+1sL/J6wjD2xAlLGXvG93KBwt8MvDS/OtevS9OGMG3TPkkVK9OztoyQSLJC7RupurKbEf66V5qU4QCLFC39JMPtjRsmF2gRowssGKbow+hIevA1pW0dmyQSPFMjJIhsysNQf8AXPga8wat92XtuLacSYTHsExCjLhsY3H7MOIPFlJ0DcqiEGnzGbeW47unTbZKtCtVKyG2tiS4WZ4Z0KOh1B4WPBlPMHka8FqlghwuEipSlKEJSlXEhJNgCSegvSEhoucglALjYar4FfccRJsBcnkKy2D3eY6uco6Dj/lWawuEVBZRb959TVJVY1FFlF7R+H3WmoP6aqagh03sN6+95bePksTgd3+Bk0+yPxNbDJiGZUVmYrGoRASSFVRYKo5CwFWmYDUm1fDTgDMfCvG56Vl6ipmqTeQ3+XgFuaTD6ShbaMC+5Ovidh5BXFW5AGt9LDr0tUxdnu44wyCedfz7DQHXulPIfaI4nlw63t9ne5MUUUeJkyySyKsiHisast1y9WsdT8B1O9U01ltVlMaxrtwYID7O5593T59yUpSnFlUpSlCEpSlCErlTtI277XtHESg3QN3aagjJH4QRYkWJBP61dIb67XOFwGJmBsyRNlNwCHIyoRfnmINckGtFgkNy6U931TMh2SqVUilq0iaVKVUiqUIW8dkU49uMDnwYuGbDt+st1+9a07G4QxSPGwsyMyH1UkH7xV7ZG0Ww88Uy+9E6yD9Ug2+NbV2tbMVMb7RHrDjEXEIeucDOPnr+tUT3Kjo4fEfY/BLstIpSq2qWkSqVW1LUIVKqDVKrakQt92JtWPacK4HGMFnQZcJiW5Hlh5m5qdADyrTNp7Mkw8rxSqUeMlWU8iP3jnfmKsRRknQEnoOP3VI+H2e21sMqS+HHYdbRuxF8TAOMb9XUcDzqukmjpHZkcJ23B5gcjupEVNLMCWNJA1Ow7zoPFRqBV/DYJnPhUn93zrY4NgonvAsR9br+jXuVbW/Cqupx4DKFvifotZR/0q91nVD7DkMz56fNYTC7uc5G+C/xNZiDCqgsoA9PxPGrhrx4va0cehNz0XU/5VQyT1FY6xJceQ+i1MVJQ4aziADep18z8h5L2ivJiNoqpyr43P0V/E8BWNXETYjRfAnMj+PM+Qq/JNHhlyqLufn+seQ8qcFGWu4Dm/8AxHqdvzRR34r2jDIz2Ix/N2/+jd+8+RV93yDPM2vJRwHko5nzNYHaO0mlOuijgv4nqas4rFtIbsbn7h6CvPWnoMMbB+5Jm74Du+qxOJ4w6pvFFcM35u6uPouj+w7b3f7NETHx4ZzHx1yHxRnhw1Zf1DUiVz32BbY7vHvCTpiIzbj78XiGn6PefKuhKosSi7KocBvn5/dVDDcJSlKr12lKUoQlKUoQo47eNo93swR6XmmjWxOuVA0hI+KKP1q50qbfyipxlwaX1zTNbytGAfvNQka2WEN4aYHmSfT0UeT3ltG4GycHisQIMW00ZkIWJ4mULnOgRwyHjpY9ePGpbH5P2A/pcV+3F/hVDO4f+8sF/wAxD/fFdaLUDFZ5YZBwOIuErGg6rnztP7J02fCk+GaR475ZO8KkqT7jXVRoeHDjatB2GuH75Bi+87kmzGIgOv2hdSDbpaut9qbNTEQyQyjMkilGHkenQ1yjvXu6+BxUuHk4oTlb66HVHHqPvvUjDKw1DDHIfaG+9vske22ilTbnZRsrC4RsVJNijGFDLleK75/cC/muJuK1iNhtHYskag97s1zJGCQzHCvfMtwBfL1t9EVvvad/6eT9HC//AFqHNx95fYsYkrC8ZvHKvHNC+ji3yPwrmkEksJkLiXNdlfp9cwh1gVgKlTs57PtnbTgJL4lJosolUPHl8V8rITHwNjpysa0vffdz2PFtGviicCWFhqGhk1Qg87DT4VMXYzgFwey5MTKCves8pJGvdxjKunwc/GnsQqg2nD43WJtZLHGXG1uir/4f8B/SYn9uL/DqM+1HcFdmzxCEu0UqEqXILZ1NnXwgDmpGnM10tFKGAI1BAI9CLg1q/aVsXv8ABswF3hPeL1sPfH7Nz8KoocTnjdxOPF0KlQU7JZWxuPCCbX5LmnD7DkbllHVtPu41k8Pu8g94lvTQVlrVamxSp7zAep/CmJsVqpzYG3Qfl16HBgFBSjjkHF1ccvLTzWV3b3WkxL93AgAHvNayqOrH8ONSdsjssghyu8shkUhsysIwpHMW1++st2e7OSPAQlLEyqJWYfSL6j5AgVje1Hd3GYvDouCkylGJeO4XvARpZjpproeN6ixx8TgHHM7n1Wcr8Ze+QxQnhjGXsjMj78sle2n2f4PFO8gYq7akxutr9StiNa0rtJ3ch2bgI2jBkkaYKzsbEjI5tYaAacBUe7K2hitk41XmjlQ6rIj5l7yJtHUNz01DA6G1bFvxtjFTRLhGb2iBmTE4bEnRjCQ6hZCNGYXynnddeNWxw1sTmulcCzUn52VbDida5wige48hr8PwLQsRtWSTQmwPJdB/E1ldl7DVks8b96WGXK2hX6pjC3uT51RIIsMMzav9/wCqOXrW3dj0TYraYkbSPDo0gA4Zz4EueZ1Y/CnXzOdG79I3gjGrtCe5WMkcdK7tcQd2kuzL3A/2Pp81tO7HZKXjzYovCCPCkeUMB1YkEA+VqxXaD2PQYXBSYjDNMzxkOwkdWBjvZyLKNRcH0BqXtm7XjmaZYzcwSd046OFDfKzfca9OLwqyI8bi6upVh1DCx+6q2nnfTPBHS/VVFbWS1ruKQ9wGg7guMyKpWU3j2M2ExM0DcYnZdea/Qb4rY/GsXW7a4OaHDdVK2Ls+2h3O0sG+bLaZFJ+y5yP81Yj411gK41wOI7uRH+oyt+ywP4V2RE91B6gH51mcbbZ7HdCPzzT0e6+6UpVAnUpSlCEpSlCFBv5RP8/g/wCrl/vLUP1NH5RWG1wb/wBcn/bP4moXra4WR+lZ4/MqM/3lndw/95YL/mIf74qd9+98P5Px+AZye5lEsco5BS0eWS3VTr6E1BG4f+88F/zEP98VJn5QcRZ8EFBJtNoB5x1ErmxvqmNk0sb+RXcbXOyaLnopnVwQCDcHUEdDUc9tO5ntWE9oiW82GBJtxeHi6/D3h6HrV3sd3ieXC+zzkd7ALLrctD9G/mvu+lqkFlBFjw4VnY5DTy8TDex81JlhfGeCRpB5FRt2jQF9gRqvErhefkp41C+H3dHF2v5L/E1Pfa3OsWzGNtA8QsLdbAVAE+8Z+ioH6Rv9wqXAa2RpbT5NJvfTPv8AorrDRhccXaVebr5DM5dw9VsS5pO6juz5AIowTcqpOirflc1KnaHikwey44AQubJFqR7qDM/H0HzqKey5JMXtSBWbwxkzMBoLRi4H7WUVPG8mwsFiFVsasbrESAZHyhS9rgnMACfDxqLLSOgk4Jjmc8sz6JytxiGWSM07LNYb2NgCdtOSxfZbvIuKwYUMGeA923pxjP7OnwrcJYwwIIuDoR1B4itZ3ewWzMK59kbDo0mVSEmUlrE5RYseZNbQDTUjQ11m3t1yKopZe1kdJYC5vYaLlbfnCS4TGz4csQqNdLaXjbxRnT7JA9Qa1nNU0/lA7u3EOMUcPzMnobtET8c4+IqFAK2OG9m6BrmNAO9uajzzyyu/ccT3m66B7Gd/YpcMmDlcLNCMqBjbvI+K5epA0I46VJ0kwUEsQANSToAOpJ4VyFFsaZWTwshZVkVjcDI2qOCPutW143eydcOsM+JklVeCsdT68yB9q9Z/EYIhNaE3cf4jNWlBh0tQ3tJDwRjVx9OakXfffyGZThoIkxGY5S0iBlv/APGpGp868MO4eKbZToVVXivLhkI8YvrIhA4BrXA+tXs7HsbgZw3dowxSAM/egEhSbXiI0Avp111qUCKrnMkidwyDTY6KTNXQRN7OiFv+Z9493IfllxpK5JOa9+d+N/Op07D8CuG2diMW+gdma9v+HAp4fEvUcdpGyoxiRicMD3GLLOot7squUmj/AGxe3RhU8bM2Vh8NsyHC4po1j7pY3EjhVZmXNILkjiSxtetHiMzTTsa0WDjoOQ1Hms+CXOJJUV9j++B/lOZZDpji76/0oLOvzBZflU9itHwuwdiROskfsauhDKwmW4YG4Pv9a3PD4lXUMjB1OoZSCD6EaGqevkZLJxsaRlbP85JxgsLKEO3/AHdyzQ4tRpIO6f8ATTVCfVbj9WoitXV3aDu77bs+eEC75c8f9YniX58PjXKbitDhE/aQcB1bl4bJqQWK+a7MwX82n6K/uFcawxFmCjUsQAPMmwrszDpZFHRQPkKhY5/Dx9F1FurlKUrOJ5KUpQhKUrwbY27DhUzzuEHIcWY9FUaniOFC6Yxz3BrRcnko+/KA2dnwEUoUkxTi510SRGU3/XEY/wD2oGwuAeQ+FbjrwHzqfd8sRi9oYSbLhu6wqIZT3+kkvdeMWX6PAfLjrUE4jbDsLCyDkF0++r/Dp6h0XZwtGR1Ogv03Uw0tPCeKqfn/AItzPidB8St87MdyA2KjxEsqIsDq+rKLspuFAJueVzW8druG73DrPA8cjQBiyd4tyhsWdQDqRlGnS9c+FqXqW7CXSkOmk4j3ZfPJRzXmOYSUzQy2Q3PiTqfwLYdhb6z4bExzofcNyoFg6n3kJ8x+FdN7O3lw80SSpKmWRQwu6g2I4EE6HkfSuQa+r09PhMMgAZ7NuSjS1UsruOVxceq6h7QNnx4/AywJiIlc5XUmRbFkOYKddAeF65lxmEaKRo3FmQlWFwbEcdRofWrF/SqA1Io6Q0rS3iuD0smHO4s1PPY3usuCjfETyxLLOqhUzpdI75vEb+8TbTkAKw209teybVxUWNZJsDtBrsVYFVU2VHFj4WSwB8gDyFRPisZnyeFFyIE8CBc2W/ia3FjfU86sXpoUBdI6SR1+LLTTlY9EcWVlv8nZjPFtJIEkVY7iaPEkqFEQa6ve4uwNhYcTbka6DTa8IGs0X9on8agnc3a8W0sL/JWMYBxrg5m1KOOERJ5cgOYNuQrScXu3NFPJBImV42ytfgOhBtqCNR61AqoRMbVD+EsHLUc9d+WxT8Eb5HBkTbk7BdMb1R4XGYSaCSeJVkUjNnQ5WHiVgL62IvXN67uBHYSOrKpIBQmzAG2a54A8etfYSLDC58T+gv8ADoKxON2o0nE2HQcP86iUcVRICyncRGf5EW8lfGnpcP8Aaqvbk2YNB/sfT5qXt0NzsO2HjxWLnSPDv4Y1LhA1iVAZ2ItqOA+YrN4nsQ2fPd45Zhm5pKjj5sp/fUCYjaUjoiO7MsYKopJyoCSSFHAak18QY6RPcd0/RYr+41Oiwl8PtRyWPcqqsxGardeTQaAZAdwXUG6+5GD2SrtGbMwAeWZxfKNbX0Ci+thWodovbJCkTwYF+8lYFGlX3IwdCUP0m5C2g61B8+Pkf33d/wBJmb95qwTT0WEjtO0mcXFQS/KwUrdkey1xkLRYggRQYiPFREst86fzqZSb5CoUk8KzfbtH3+HhkhmieOFmLoroWu9gsgsdQOFvOon3O2x7LjcPKfdWQB/ON/DIPiparW82y/ZsXPDyjldQeqhjlP7NjThpSasScWmYFvA+nmkv7Nlj4ISzBVFyxAA8ybAa6ca6X7O4FwOAignxMLOMzWEkdkzG/dg31trr5muaPZmyZ8pyXy5rHLmtfLm4Xtravj5U/WUn6pobxWA6XSNNs12B/LuH/p4f7RP41z12pbnph53xGHkjkgmctZHQmN2uSpUH3TrY/CtE+VUJpikw39M/ia/vFvulc/iWW3SwXe47Cx/XniX4Zxf7q66Fc3diOyO+2ojkXWBHlOlxmtkS/Q3fMP0a6SqqxqTimDeQ+acjGSUpSqNOpSlKEJWHwm6sCTNOQ0srG4eVs5QclS/ugcufnWYpQnGSvYCGm18iqMoIIIuDxB5iuRt7tieyY2eDW0cjBb/UOsZ4D6JWuuqhX8oHdnWHGoOQgksBx1aJj/1LfyUVcYRP2c3AdHfPZR5BcXUL1SqmqVrkwlKrShCXqlKqBQhKqFr3vs9G7sQM0jFAZAyZRG9zdQbnMLWN9OPCsgkEWGALHM/+uA5DzquqcQZFZjBxPOgHryVnRYa+pBkceGMauOnhzKs7N2QQRI5KW8Q1sdNQSeWvxrft2d3v5WixLxYq2JQiwcE3vwZmOtjYgEXsRrUZ4/abS8dByUcPj1r17r7yS4HELPCfEvEH3XQ+8jeR+7jUB+HT1A7Wd3tbDYd6my4nFTNMNALDd594/QfmSs7a2RPhpmixCMkgOobn9oHgwPUaVja6WtgN4MHrYOo6gTQP+I+5hXOe0sH3UskeZX7t2TMvutlJFx5G1WFFVdsCxzeFzdRt4Khdre97ry0pSp65VaVSruGkCspZQ4BBKkkBgDqpI1F+GlBKFc2fh1eRFdxErMAZGBIQHixC66eVbF2hENPBMDf2jC4eRiLgF1XumYA9TH99YLCGJp173NHCXu3d+JlQngmY62041n98FHsmzCP/AG0g9VGJly387VHf/dafD5n0QsFgcjJIsszRhVLxoFZleXQBSAbLcX8XlV/dlcP7VF7Vn7nOubJbhccb/R621tWKr0YJELHvHKDKxuFzEsASi2uNC1hfle9Oubkczny9Eiv7cEPfyez5+6zNkz2va+nDl0rH17JcUhhVBEodWZjLmbMykAKhXgALHUda+dl7OeeaOGMXeVlRR5sbC/lzPkDSt9lue3PpuhTj+T/u/wB3hZcU3vTvkX+rj4njzcsNfqDrUr14Ng7IXC4aKBPdiRUB4XsNWtfmbn4176wlTN20rpOZ+GyltFhZKUpUdKlKUoQlKUoQlY/eDYyYvDS4eT3ZVKnS9jxVh5hgGHmKyFKVpLTcIXHW2dlSYaeSGUWeN2VvUcx5EWIPQirWGxKqrhkVyy5VJLXQ5gc62NibAjW41qcu23cHvo/boFvJEv54C3iiW57zzK8/s/o1ApFbmkqW1MQdvv3qK5tjZerZcDvMgiXO+a6qQCCV8ViDoRpwNfOPxZlkeRgoLsWIRQqgnWyqNAPKvODXrxGMDxxII0Ux5gXW+aTMbjPrbTgLVJOR4kisYfDl3VQQCxCgswUC5tdmOgHma92E2OzMb2CqSCwIINjY5CNCNOPCruD2UFGebQclPP1/hVrH7XL+FfCnTgT6/wAKqJKqWpeY6XTd2w7leRUUVK0TVu+bWfyPfyHxXqxO00iXJCBfmeV/xNYeSUkkkkk9a+VaxBIvrw6+VX9o4lZJXdI1iVjcRqSQo6AtrU2lo46f3RcnVx1UKtxCWrIDsmjRoyaPBec0U1SgFTlXq7HMV1UkctCRp00q0TQ1SkQq0q/NKhRAqEOM2dsxOe5GWy28NhcedfEUoF7qGv1vcehFJfJKrdquYaHO6rcLmIGZjZRc2ux5AVfSOJr+Jo+l1zD5rY/dXrg2LG3HF4dR9r2i/wCyISa4LwELHnDHvMi2c5soyahjewy9bnh61snaBZJocMDc4PDxQPbh3urzW9Hcj4GvvA7VwuA/OYcticUPclkQpDCeTpGxLO45FrAdK1aacuxZiSzEkkm5JJuST1vTTbveHWyHPc/nzQruDwyvnu+UhboMrEyPcAIMvA2JNzppVhltWU3X2wuFxUUzRpIEdSVdb6Ai5XXiOINNrbc715yIoYxMwayJbLZiRkJJK3vrbjanbuD7Wy5pFihUw9gm6OaR8dIuiXjhv9cj8449FOUfpN00jjdDdeTH4qOCPTNqz2JCIPec/uHUkCurNk7Ljw0McEQyxxKFUeQ5k8yeJPMmqjF6vgZ2TdTr3fdOxtubr10pSson0pSlCEpSlCEpSlCEpSlCFRlvoa527W+zU4KQ4mAf7NK3AW/Mu1zkt9Q65Ty4HlfoqsdvBLAuHk9qymEqQ4YXDA/RtzJ5Aa3qZR1bqaTiGm4SdmZCGgZ7LkCOMkgAXJrMxYdMOA0lmkPBRy/11rO7V3dfDQvioMPL7OzlUkkscik+HMRy4DNaxOl60qeUsbsbk9avwX4icjwxfF30Csx2WGC5s6bzaz6u+AV7GY1pGux9ByFfOCxXduGyo9gRlkXMuoIuR5XuPMCvPX3ElyBcC/M8B62q3ZEyNnA0WCppZXyuL3m5OpKpar2KEfh7vP7q5s+X+c+nlt9HpfWsvvTu2mFMWTERT95Ekh7skkFhc8uHTn5VgaGODwHNTapV3DTZGVrBspBswupsb2Ycx5VbpThCF94iXMzNYDMSbKLKLm9lHIDpXxSlGSFSq1SlIhVpelUoQq3pV8undqArd5mJZiwylbDKAttCDm1vrcVYoBQqivRgcA80ixxKXdyFVVFyWPACmA2fJNIsUSM7ucqqouSfL+PKujuzTs0TZ0Ykls+KcWZhqIweMcf4tz9KhVtaymZzJ0CVreJe3s53CTZuHANmnkAMr+dv5tD9VfvOvkNupSsXJI6Rxe45lSQLJSlKbSpSlKEJSlKEJSlKEJSlKELxbY2xHhYmlmbKo+bHkqjmTWq4LYk20ZFxGNGSAeKLDX46e9JoOPGx1N7aDQ5/aG7aT4mOaY51iXwRn3RIWJaQ9dAgA8qzFIp7J208f7XvnU8hyb15nwHM25MMrIUZQUIylSAVKkWKkcLW0tUJdoXYkykz7OUsn0sPcll84ifeH2SbjlfgJxpUumqpKZ3Ew942KrnNDtVxfJEVJBBBBsQRqCOII5V8g11Nvj2aYTaN2kXu5rWE0dg2nDOODjQDXW3AioU3s7Hsbg7sie0wi/jiBLAWvd4veHPUXGnHhWopsThmyPsnkfQpksIWitITx5afDpVKqy2qgq0C4SlDQUqEpSqUiEpSlIhVqlVrI7E3exGLkEeHieVjp4RoP0mNlX1JFclwaLk5IWOrYt0dxcTtGTLAngBs8r3EaepHE+QufTjUmbndgqraTaLZjxEMTHLfpJJxPotvUjjLuBwMcMaxxIsaILKqgAAeQFUtXi7GXbDmee33TjY76rXdx+z3D7Njsn5yZvfmYDMfsqPor5DjzvW00pWZkkdI4uebkp4CyUpSuEqUpShCUpShCUpShCUpShCUpShCUpShCUpShCUpShC17eHcHBY3WeBC/wDSL4H/AG1sT8b1H+2PyeYzc4XEsnRZkDC9+GdMpAt9lqmGlS4a2eHJjjbzC5LQVzdtHsP2lHfIkcwv/wAOQAkdbPlrX8T2ebRjJDYLEafUiZx8DGCDXWNLVYMxqYe8AfguOzC4+n3cxSEh8POpHENDID8itXMPunjJBePCYlwOawSsPmFrrs0FPf8A3H29weaOzXKuC7MtpS+7g5h/WKI/+4RW1bK7Aca5/PSQwrccCZGtzsq2HzYV0FSo8mMzu90AfFL2YUcbD7CsDDYzZ8S1h75ypfmQiWPHkSfjUgYPAxwoEijSNBwWNVVR6KoAq/SqyWeSY3kcSuwANEpSlMpUpSlCEpSlCEpSlCEpSlCEpSl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4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DN0 SNPP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1594185"/>
            <a:ext cx="9046464" cy="2176191"/>
            <a:chOff x="0" y="1338153"/>
            <a:chExt cx="9046464" cy="2176191"/>
          </a:xfrm>
        </p:grpSpPr>
        <p:pic>
          <p:nvPicPr>
            <p:cNvPr id="11" name="Picture 10" descr="dnb dn0 npp lgs ham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38153"/>
              <a:ext cx="2980953" cy="2176191"/>
            </a:xfrm>
            <a:prstGeom prst="rect">
              <a:avLst/>
            </a:prstGeom>
          </p:spPr>
        </p:pic>
        <p:pic>
          <p:nvPicPr>
            <p:cNvPr id="12" name="Picture 11" descr="dnb dn0 npp mgs ham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9703" y="1338153"/>
              <a:ext cx="2980953" cy="2176191"/>
            </a:xfrm>
            <a:prstGeom prst="rect">
              <a:avLst/>
            </a:prstGeom>
          </p:spPr>
        </p:pic>
        <p:pic>
          <p:nvPicPr>
            <p:cNvPr id="13" name="Picture 12" descr="dnb dn0 npp hgs ham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5511" y="1338153"/>
              <a:ext cx="2980953" cy="217619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0" y="4584273"/>
            <a:ext cx="9022080" cy="2176191"/>
            <a:chOff x="0" y="4694001"/>
            <a:chExt cx="9022080" cy="2176191"/>
          </a:xfrm>
        </p:grpSpPr>
        <p:pic>
          <p:nvPicPr>
            <p:cNvPr id="14" name="Picture 13" descr="dnb dn0 npp lgs hamb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94001"/>
              <a:ext cx="2980953" cy="2176191"/>
            </a:xfrm>
            <a:prstGeom prst="rect">
              <a:avLst/>
            </a:prstGeom>
          </p:spPr>
        </p:pic>
        <p:pic>
          <p:nvPicPr>
            <p:cNvPr id="15" name="Picture 14" descr="dnb dn0 npp mgs hamb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7511" y="4694001"/>
              <a:ext cx="2980953" cy="2176191"/>
            </a:xfrm>
            <a:prstGeom prst="rect">
              <a:avLst/>
            </a:prstGeom>
          </p:spPr>
        </p:pic>
        <p:pic>
          <p:nvPicPr>
            <p:cNvPr id="16" name="Picture 15" descr="dnb dn0 npp hgs hamb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1127" y="4694001"/>
              <a:ext cx="2980953" cy="2176191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0" y="104977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HAM-A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000238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HAM-B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DN0 LGS SNPP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5848" y="1020164"/>
            <a:ext cx="189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454760" y="1014068"/>
            <a:ext cx="2024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175368" y="3952340"/>
            <a:ext cx="1883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5582776" y="3934052"/>
            <a:ext cx="2013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pic>
        <p:nvPicPr>
          <p:cNvPr id="18" name="Picture 17" descr="dnb dn0 npp lgs hama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52" y="1350345"/>
            <a:ext cx="4125715" cy="2611429"/>
          </a:xfrm>
          <a:prstGeom prst="rect">
            <a:avLst/>
          </a:prstGeom>
        </p:spPr>
      </p:pic>
      <p:pic>
        <p:nvPicPr>
          <p:cNvPr id="19" name="Picture 18" descr="dnb dn0 npp lgs hama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5888" y="1301577"/>
            <a:ext cx="4125715" cy="2611429"/>
          </a:xfrm>
          <a:prstGeom prst="rect">
            <a:avLst/>
          </a:prstGeom>
        </p:spPr>
      </p:pic>
      <p:pic>
        <p:nvPicPr>
          <p:cNvPr id="20" name="Picture 19" descr="dnb dn0 npp lgs hamb dets 1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344" y="4246571"/>
            <a:ext cx="4125715" cy="2611429"/>
          </a:xfrm>
          <a:prstGeom prst="rect">
            <a:avLst/>
          </a:prstGeom>
        </p:spPr>
      </p:pic>
      <p:pic>
        <p:nvPicPr>
          <p:cNvPr id="21" name="Picture 20" descr="dnb dn0 npp lgs hamb dets 9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5888" y="4246571"/>
            <a:ext cx="4125715" cy="26114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DN0 MGS SNPP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5848" y="1020164"/>
            <a:ext cx="189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454760" y="1014068"/>
            <a:ext cx="2024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175368" y="3952340"/>
            <a:ext cx="1883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5582776" y="3934052"/>
            <a:ext cx="2013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pic>
        <p:nvPicPr>
          <p:cNvPr id="18" name="Picture 17" descr="dnb dn0 npp mgs hama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000" y="1325961"/>
            <a:ext cx="4125715" cy="2611429"/>
          </a:xfrm>
          <a:prstGeom prst="rect">
            <a:avLst/>
          </a:prstGeom>
        </p:spPr>
      </p:pic>
      <p:pic>
        <p:nvPicPr>
          <p:cNvPr id="19" name="Picture 18" descr="dnb dn0 npp mgs hama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2464" y="1313769"/>
            <a:ext cx="4125715" cy="2611429"/>
          </a:xfrm>
          <a:prstGeom prst="rect">
            <a:avLst/>
          </a:prstGeom>
        </p:spPr>
      </p:pic>
      <p:pic>
        <p:nvPicPr>
          <p:cNvPr id="20" name="Picture 19" descr="dnb dn0 npp mgs hamb dets 1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384" y="4246571"/>
            <a:ext cx="4125715" cy="2611429"/>
          </a:xfrm>
          <a:prstGeom prst="rect">
            <a:avLst/>
          </a:prstGeom>
        </p:spPr>
      </p:pic>
      <p:pic>
        <p:nvPicPr>
          <p:cNvPr id="21" name="Picture 20" descr="dnb dn0 npp mgs hamb dets 9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0272" y="4246571"/>
            <a:ext cx="4125715" cy="26114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12</a:t>
            </a:fld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DN0 HGS SNPP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5848" y="1020164"/>
            <a:ext cx="189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454760" y="1014068"/>
            <a:ext cx="2024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175368" y="3952340"/>
            <a:ext cx="1883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5582776" y="3934052"/>
            <a:ext cx="2013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pic>
        <p:nvPicPr>
          <p:cNvPr id="18" name="Picture 17" descr="dnb dn0 npp hgs hama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536" y="1338153"/>
            <a:ext cx="4125715" cy="2611429"/>
          </a:xfrm>
          <a:prstGeom prst="rect">
            <a:avLst/>
          </a:prstGeom>
        </p:spPr>
      </p:pic>
      <p:pic>
        <p:nvPicPr>
          <p:cNvPr id="19" name="Picture 18" descr="dnb dn0 npp hgs hama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3696" y="1338153"/>
            <a:ext cx="4125715" cy="2611429"/>
          </a:xfrm>
          <a:prstGeom prst="rect">
            <a:avLst/>
          </a:prstGeom>
        </p:spPr>
      </p:pic>
      <p:pic>
        <p:nvPicPr>
          <p:cNvPr id="20" name="Picture 19" descr="dnb dn0 npp hgs hamb dets 1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344" y="4246571"/>
            <a:ext cx="4125715" cy="2611429"/>
          </a:xfrm>
          <a:prstGeom prst="rect">
            <a:avLst/>
          </a:prstGeom>
        </p:spPr>
      </p:pic>
      <p:pic>
        <p:nvPicPr>
          <p:cNvPr id="21" name="Picture 20" descr="dnb dn0 npp hgs hamb dets 9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4656" y="4246571"/>
            <a:ext cx="4125715" cy="26114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13</a:t>
            </a:fld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LGS Gains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063" y="1257453"/>
            <a:ext cx="8149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SNPP:</a:t>
            </a:r>
          </a:p>
          <a:p>
            <a:r>
              <a:rPr lang="en-US" dirty="0" smtClean="0"/>
              <a:t>52d94c3e-1f8ed-a8c0f409-7c8c2614.VIIRS-SDR-DNB-LGS-GAINS-LUT_npp_20140117102700Z_20140123234400Z_ee00000000000000Z_PS-1-0-CCR-13-1473-JPSS-DPA-013-PE_noaa_all_all-_all.bin</a:t>
            </a:r>
          </a:p>
          <a:p>
            <a:endParaRPr lang="en-US" dirty="0" smtClean="0"/>
          </a:p>
          <a:p>
            <a:r>
              <a:rPr lang="en-US" dirty="0" smtClean="0"/>
              <a:t>J1:</a:t>
            </a:r>
          </a:p>
          <a:p>
            <a:r>
              <a:rPr lang="en-US" dirty="0" smtClean="0"/>
              <a:t>VIIRS-SDR-DNB-LGS-GAINS-LUT_j01_20150724000000Z_20150724000000Z_ee00000000000000Z_PS-v1-BE-PE-_all-_dev_all-_all.bin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664" y="3995678"/>
            <a:ext cx="8551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the DNB, the LGS gain is the analog of the F factor for non-DNB bands (Eq. 65, the radiometric calibration ATBD) which rescale all three calibration coefficients (c coefficients). There are two types of fitting. (Radiometric Calibration ATBD Appendix C)</a:t>
            </a:r>
          </a:p>
          <a:p>
            <a:endParaRPr lang="en-US" dirty="0" smtClean="0"/>
          </a:p>
          <a:p>
            <a:r>
              <a:rPr lang="en-US" dirty="0" smtClean="0"/>
              <a:t>F=F</a:t>
            </a:r>
            <a:r>
              <a:rPr lang="en-US" baseline="-25000" dirty="0" smtClean="0"/>
              <a:t>0</a:t>
            </a:r>
            <a:r>
              <a:rPr lang="en-US" dirty="0" smtClean="0"/>
              <a:t>+F</a:t>
            </a:r>
            <a:r>
              <a:rPr lang="en-US" baseline="-25000" dirty="0" smtClean="0"/>
              <a:t>1</a:t>
            </a:r>
            <a:r>
              <a:rPr lang="en-US" dirty="0" smtClean="0"/>
              <a:t>*exp[F</a:t>
            </a:r>
            <a:r>
              <a:rPr lang="en-US" baseline="-25000" dirty="0" smtClean="0"/>
              <a:t>2</a:t>
            </a:r>
            <a:r>
              <a:rPr lang="en-US" dirty="0" smtClean="0"/>
              <a:t>*(T-T</a:t>
            </a:r>
            <a:r>
              <a:rPr lang="en-US" baseline="-25000" dirty="0" smtClean="0"/>
              <a:t>REF</a:t>
            </a:r>
            <a:r>
              <a:rPr lang="en-US" dirty="0" smtClean="0"/>
              <a:t>)]                     Eq. 145  in radiometric calibration ATBD</a:t>
            </a:r>
          </a:p>
          <a:p>
            <a:r>
              <a:rPr lang="en-US" dirty="0" smtClean="0"/>
              <a:t>F=F</a:t>
            </a:r>
            <a:r>
              <a:rPr lang="en-US" baseline="-25000" dirty="0" smtClean="0"/>
              <a:t>0</a:t>
            </a:r>
            <a:r>
              <a:rPr lang="en-US" dirty="0" smtClean="0"/>
              <a:t>+F</a:t>
            </a:r>
            <a:r>
              <a:rPr lang="en-US" baseline="-25000" dirty="0" smtClean="0"/>
              <a:t>1</a:t>
            </a:r>
            <a:r>
              <a:rPr lang="en-US" dirty="0" smtClean="0"/>
              <a:t>*(T-T</a:t>
            </a:r>
            <a:r>
              <a:rPr lang="en-US" baseline="-25000" dirty="0" smtClean="0"/>
              <a:t>REF</a:t>
            </a:r>
            <a:r>
              <a:rPr lang="en-US" dirty="0" smtClean="0"/>
              <a:t>)+F</a:t>
            </a:r>
            <a:r>
              <a:rPr lang="en-US" baseline="-25000" dirty="0" smtClean="0"/>
              <a:t>2</a:t>
            </a:r>
            <a:r>
              <a:rPr lang="en-US" dirty="0" smtClean="0"/>
              <a:t>*(T-T</a:t>
            </a:r>
            <a:r>
              <a:rPr lang="en-US" baseline="-25000" dirty="0" smtClean="0"/>
              <a:t>REF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             Eq. 146  in radiometric calibration ATBD</a:t>
            </a:r>
          </a:p>
          <a:p>
            <a:endParaRPr lang="en-US" dirty="0" smtClean="0"/>
          </a:p>
          <a:p>
            <a:r>
              <a:rPr lang="en-US" dirty="0" smtClean="0"/>
              <a:t>The F coefficients are functions of aggregation zone, detector and HAM sides.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Both NPP and J1 use the quadratic fitting Eq. 146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14</a:t>
            </a:fld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LGS Gains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815" y="1226860"/>
            <a:ext cx="7330440" cy="5388663"/>
            <a:chOff x="795545" y="1232376"/>
            <a:chExt cx="7330440" cy="5987408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5070" y="1232376"/>
              <a:ext cx="7315200" cy="509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5545" y="6122504"/>
              <a:ext cx="733044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15</a:t>
            </a:fld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LGS Gains F0 (</a:t>
            </a:r>
            <a:r>
              <a:rPr lang="en-US" dirty="0" err="1" smtClean="0"/>
              <a:t>F_ref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97152" y="1001006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SNPP HAM-A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19216" y="994910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SNPP HAM-B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25168" y="4079486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J1 HAM-A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52032" y="4073390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J1 HAM-B</a:t>
            </a:r>
            <a:endParaRPr lang="en-US" dirty="0"/>
          </a:p>
        </p:txBody>
      </p:sp>
      <p:pic>
        <p:nvPicPr>
          <p:cNvPr id="14" name="Picture 13" descr="fref npp h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528" y="1270542"/>
            <a:ext cx="3781905" cy="2535238"/>
          </a:xfrm>
          <a:prstGeom prst="rect">
            <a:avLst/>
          </a:prstGeom>
        </p:spPr>
      </p:pic>
      <p:pic>
        <p:nvPicPr>
          <p:cNvPr id="15" name="Picture 14" descr="fref npp ha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2464" y="1501986"/>
            <a:ext cx="3781905" cy="2414762"/>
          </a:xfrm>
          <a:prstGeom prst="rect">
            <a:avLst/>
          </a:prstGeom>
        </p:spPr>
      </p:pic>
      <p:pic>
        <p:nvPicPr>
          <p:cNvPr id="16" name="Picture 15" descr="fref j1 ha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" y="4418786"/>
            <a:ext cx="3781905" cy="2414762"/>
          </a:xfrm>
          <a:prstGeom prst="rect">
            <a:avLst/>
          </a:prstGeom>
        </p:spPr>
      </p:pic>
      <p:pic>
        <p:nvPicPr>
          <p:cNvPr id="17" name="Picture 16" descr="fref j1 ham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1232" y="4443238"/>
            <a:ext cx="3781905" cy="24147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16</a:t>
            </a:fld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LGS Gains F0 (</a:t>
            </a:r>
            <a:r>
              <a:rPr lang="en-US" dirty="0" err="1" smtClean="0"/>
              <a:t>F_ref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Aggregation Zone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86264" y="1068932"/>
            <a:ext cx="189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5710792" y="1050644"/>
            <a:ext cx="2024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480168" y="3976724"/>
            <a:ext cx="1883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5692504" y="3982820"/>
            <a:ext cx="2013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pic>
        <p:nvPicPr>
          <p:cNvPr id="12" name="Picture 11" descr="fref npp j1 hama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336" y="1391925"/>
            <a:ext cx="4266667" cy="2585715"/>
          </a:xfrm>
          <a:prstGeom prst="rect">
            <a:avLst/>
          </a:prstGeom>
        </p:spPr>
      </p:pic>
      <p:pic>
        <p:nvPicPr>
          <p:cNvPr id="13" name="Picture 12" descr="fref npp j1 hamb dets 1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870" y="4272285"/>
            <a:ext cx="4266667" cy="2585715"/>
          </a:xfrm>
          <a:prstGeom prst="rect">
            <a:avLst/>
          </a:prstGeom>
        </p:spPr>
      </p:pic>
      <p:pic>
        <p:nvPicPr>
          <p:cNvPr id="14" name="Picture 13" descr="fref npp j1 hamb dets 9-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7878" y="4272285"/>
            <a:ext cx="4266667" cy="2585715"/>
          </a:xfrm>
          <a:prstGeom prst="rect">
            <a:avLst/>
          </a:prstGeom>
        </p:spPr>
      </p:pic>
      <p:pic>
        <p:nvPicPr>
          <p:cNvPr id="15" name="Picture 14" descr="fref npp j1 hama dets 9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7878" y="1379733"/>
            <a:ext cx="4266667" cy="25857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17</a:t>
            </a:fld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LGS Gains F1 (F_param_1)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9457" y="3957936"/>
            <a:ext cx="7184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F1  parameter of J1 is zero.</a:t>
            </a:r>
          </a:p>
          <a:p>
            <a:endParaRPr lang="en-US" dirty="0" smtClean="0"/>
          </a:p>
          <a:p>
            <a:r>
              <a:rPr lang="en-US" dirty="0" smtClean="0"/>
              <a:t>F2 parameter of both NPP and J1 is zero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0342" y="5013850"/>
            <a:ext cx="7184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SNPP uses linear fitting for its DNB LGS Gains.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0343" y="5601679"/>
            <a:ext cx="718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Zero F1 and F2 of J1 shows that the temporal variation of J1 LGS Gains (prelaunch) have not been monitored.</a:t>
            </a:r>
          </a:p>
        </p:txBody>
      </p:sp>
      <p:pic>
        <p:nvPicPr>
          <p:cNvPr id="9" name="Picture 8" descr="fparam1 npp ha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728" y="1404450"/>
            <a:ext cx="4125715" cy="2634286"/>
          </a:xfrm>
          <a:prstGeom prst="rect">
            <a:avLst/>
          </a:prstGeom>
        </p:spPr>
      </p:pic>
      <p:pic>
        <p:nvPicPr>
          <p:cNvPr id="10" name="Picture 9" descr="fparam1 npp ha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7713" y="1465410"/>
            <a:ext cx="4125715" cy="26342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97152" y="1001006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SNPP HAM-A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19216" y="994910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SNPP HAM-B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18</a:t>
            </a:fld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LGS Gains F1 (F_param_1) </a:t>
            </a:r>
            <a:r>
              <a:rPr lang="en-US" dirty="0" err="1" smtClean="0"/>
              <a:t>vs</a:t>
            </a:r>
            <a:r>
              <a:rPr lang="en-US" dirty="0" smtClean="0"/>
              <a:t> Aggregation Zone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5848" y="995780"/>
            <a:ext cx="2515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SNPP 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454760" y="989684"/>
            <a:ext cx="2645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SNPP 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pic>
        <p:nvPicPr>
          <p:cNvPr id="12" name="Picture 11" descr="fparam1 npp hama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040" y="1294722"/>
            <a:ext cx="4125715" cy="2634286"/>
          </a:xfrm>
          <a:prstGeom prst="rect">
            <a:avLst/>
          </a:prstGeom>
        </p:spPr>
      </p:pic>
      <p:pic>
        <p:nvPicPr>
          <p:cNvPr id="17" name="Picture 16" descr="fparam1 npp hama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3968" y="1306914"/>
            <a:ext cx="4125715" cy="26342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6328" y="3891380"/>
            <a:ext cx="2504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SNPP 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5485240" y="3885284"/>
            <a:ext cx="2645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SNPP 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pic>
        <p:nvPicPr>
          <p:cNvPr id="20" name="Picture 19" descr="fparam1 npp hamb dets 1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232" y="4223714"/>
            <a:ext cx="4125715" cy="2634286"/>
          </a:xfrm>
          <a:prstGeom prst="rect">
            <a:avLst/>
          </a:prstGeom>
        </p:spPr>
      </p:pic>
      <p:pic>
        <p:nvPicPr>
          <p:cNvPr id="21" name="Picture 20" descr="fparam1 npp hamb dets 9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1776" y="4223714"/>
            <a:ext cx="4125715" cy="26342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19</a:t>
            </a:fld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Equations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6630" y="3617500"/>
            <a:ext cx="8867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LUTs: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75118" y="4093436"/>
            <a:ext cx="6853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DNB Frame to Zone LUT: </a:t>
            </a:r>
            <a:r>
              <a:rPr lang="en-US" dirty="0" err="1" smtClean="0"/>
              <a:t>Aggregaztion</a:t>
            </a:r>
            <a:endParaRPr lang="en-US" dirty="0" smtClean="0"/>
          </a:p>
          <a:p>
            <a:r>
              <a:rPr lang="en-US" dirty="0" smtClean="0"/>
              <a:t>DNB Response verse Frame LUT: RVS</a:t>
            </a:r>
          </a:p>
          <a:p>
            <a:r>
              <a:rPr lang="en-US" dirty="0" smtClean="0"/>
              <a:t>DNB Dn0 PC LUT: offset</a:t>
            </a:r>
          </a:p>
          <a:p>
            <a:r>
              <a:rPr lang="en-US" dirty="0" smtClean="0"/>
              <a:t>DNB LGS Gains PC LUT: </a:t>
            </a:r>
            <a:r>
              <a:rPr lang="en-US" dirty="0" smtClean="0"/>
              <a:t>gain coefficient </a:t>
            </a:r>
            <a:r>
              <a:rPr lang="en-US" dirty="0" smtClean="0"/>
              <a:t>for LGS</a:t>
            </a:r>
          </a:p>
          <a:p>
            <a:r>
              <a:rPr lang="en-US" dirty="0" smtClean="0"/>
              <a:t>DNB Gain Ratio PC LUT: </a:t>
            </a:r>
            <a:r>
              <a:rPr lang="en-US" smtClean="0"/>
              <a:t>gain coefficient </a:t>
            </a:r>
            <a:r>
              <a:rPr lang="en-US" dirty="0" smtClean="0"/>
              <a:t>for HGS and MGS (transferred from LGS)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15246" y="2677361"/>
            <a:ext cx="7839640" cy="509610"/>
            <a:chOff x="1304360" y="1567018"/>
            <a:chExt cx="7839640" cy="50961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304360" y="1571358"/>
            <a:ext cx="3564961" cy="505270"/>
          </p:xfrm>
          <a:graphic>
            <a:graphicData uri="http://schemas.openxmlformats.org/presentationml/2006/ole">
              <p:oleObj spid="_x0000_s1026" name="Equation" r:id="rId3" imgW="1612800" imgH="228600" progId="Equation.3">
                <p:embed/>
              </p:oleObj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5060891" y="1567018"/>
              <a:ext cx="408310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smtClean="0"/>
                <a:t>Eq. 121 </a:t>
              </a:r>
              <a:r>
                <a:rPr lang="en-US" dirty="0" smtClean="0"/>
                <a:t>(radiometric calibration ATBD)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40210" y="1249998"/>
            <a:ext cx="7903790" cy="1304481"/>
            <a:chOff x="1240211" y="2088198"/>
            <a:chExt cx="7903790" cy="1304481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240211" y="2088198"/>
            <a:ext cx="2302025" cy="1304481"/>
          </p:xfrm>
          <a:graphic>
            <a:graphicData uri="http://schemas.openxmlformats.org/presentationml/2006/ole">
              <p:oleObj spid="_x0000_s1027" name="Equation" r:id="rId4" imgW="1143000" imgH="647640" progId="Equation.3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5094515" y="2612046"/>
              <a:ext cx="40494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smtClean="0"/>
                <a:t>Eq. 120 </a:t>
              </a:r>
              <a:r>
                <a:rPr lang="en-US" dirty="0" smtClean="0"/>
                <a:t>(radiometric calibration ATBD)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22705" y="6321287"/>
            <a:ext cx="593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270" y="1088490"/>
            <a:ext cx="89054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SNPP:</a:t>
            </a:r>
          </a:p>
          <a:p>
            <a:r>
              <a:rPr lang="en-US" sz="1600" dirty="0" smtClean="0"/>
              <a:t>539b1609-28ad1-007f0100-8bf6162a.VIIRS-SDR-DNB-GAIN-RATIOS-LUT_npp_20140429000000Z_20140429000000Z_ee00000000000000Z_PS-1-O-CCR-14-1547-JPSS-DPA-007-PE_noaa_all_all-_all.bin</a:t>
            </a:r>
          </a:p>
          <a:p>
            <a:endParaRPr lang="en-US" sz="1600" dirty="0" smtClean="0"/>
          </a:p>
          <a:p>
            <a:r>
              <a:rPr lang="en-US" sz="1600" dirty="0" smtClean="0"/>
              <a:t>J1:</a:t>
            </a:r>
          </a:p>
          <a:p>
            <a:r>
              <a:rPr lang="en-US" sz="1600" dirty="0" smtClean="0"/>
              <a:t>VIIRS-SDR-DNB-GAIN-RATIOS-LUT_j01_20150724000000Z_20150724000000Z_ee00000000000000Z_PS-v1-BE-PE-_all-_dev_all-_all.bin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20</a:t>
            </a:fld>
            <a:endParaRPr lang="en-US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14" y="3388414"/>
            <a:ext cx="7353300" cy="32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165" y="1570383"/>
            <a:ext cx="73648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 smtClean="0"/>
              <a:t>Gain Ratios are the three coefficients (c coefficients) used in quadratic function of the offset corrected DN for MGS and HGS. 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For both SNPP and J1, c</a:t>
            </a:r>
            <a:r>
              <a:rPr lang="en-US" baseline="-25000" dirty="0" smtClean="0"/>
              <a:t>0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are zero. Their c</a:t>
            </a:r>
            <a:r>
              <a:rPr lang="en-US" baseline="-25000" dirty="0" smtClean="0"/>
              <a:t>1</a:t>
            </a:r>
            <a:r>
              <a:rPr lang="en-US" dirty="0" smtClean="0"/>
              <a:t>s stored in the LUTs are normalized to the corresponding LGS gains. 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unnormalized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 is obtained by multiplying the normalized c</a:t>
            </a:r>
            <a:r>
              <a:rPr lang="en-US" baseline="-25000" dirty="0" smtClean="0"/>
              <a:t>1</a:t>
            </a:r>
            <a:r>
              <a:rPr lang="en-US" dirty="0" smtClean="0"/>
              <a:t> by the corresponding LGS gains.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21</a:t>
            </a:fld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93233" y="4253948"/>
          <a:ext cx="4326836" cy="884583"/>
        </p:xfrm>
        <a:graphic>
          <a:graphicData uri="http://schemas.openxmlformats.org/presentationml/2006/ole">
            <p:oleObj spid="_x0000_s22530" name="Equation" r:id="rId3" imgW="2133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 MGS c</a:t>
            </a:r>
            <a:r>
              <a:rPr lang="en-US" baseline="-25000" dirty="0" smtClean="0"/>
              <a:t>1</a:t>
            </a:r>
            <a:r>
              <a:rPr lang="en-US" dirty="0" smtClean="0"/>
              <a:t> (normalized to LGS gain)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900792" y="1776068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SNPP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585568" y="1622362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J1</a:t>
            </a:r>
            <a:endParaRPr lang="en-US" sz="3200" b="1" dirty="0"/>
          </a:p>
        </p:txBody>
      </p:sp>
      <p:pic>
        <p:nvPicPr>
          <p:cNvPr id="11" name="Picture 10" descr="dnb grpc npp mgs 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25538"/>
            <a:ext cx="4592858" cy="3557143"/>
          </a:xfrm>
          <a:prstGeom prst="rect">
            <a:avLst/>
          </a:prstGeom>
        </p:spPr>
      </p:pic>
      <p:pic>
        <p:nvPicPr>
          <p:cNvPr id="12" name="Picture 11" descr="dnb grpc j1 mgs 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1256" y="2398692"/>
            <a:ext cx="4592858" cy="35571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22</a:t>
            </a:fld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 MGS c</a:t>
            </a:r>
            <a:r>
              <a:rPr lang="en-US" baseline="-25000" dirty="0" smtClean="0"/>
              <a:t>1 </a:t>
            </a:r>
            <a:r>
              <a:rPr lang="en-US" dirty="0" smtClean="0"/>
              <a:t>(normalized to LGS gain)</a:t>
            </a:r>
            <a:endParaRPr lang="en-US" baseline="-25000" dirty="0"/>
          </a:p>
        </p:txBody>
      </p:sp>
      <p:pic>
        <p:nvPicPr>
          <p:cNvPr id="10" name="Picture 9" descr="dnb grpc npp j1 mgs c1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336" y="1075232"/>
            <a:ext cx="6458572" cy="2860000"/>
          </a:xfrm>
          <a:prstGeom prst="rect">
            <a:avLst/>
          </a:prstGeom>
        </p:spPr>
      </p:pic>
      <p:pic>
        <p:nvPicPr>
          <p:cNvPr id="13" name="Picture 12" descr="dnb grpc npp j1 mgs c1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6336" y="3998000"/>
            <a:ext cx="6458572" cy="286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9944" y="1971140"/>
            <a:ext cx="1587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Dets</a:t>
            </a:r>
            <a:r>
              <a:rPr lang="en-US" sz="3200" b="1" dirty="0" smtClean="0"/>
              <a:t> 1-8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553576" y="5000852"/>
            <a:ext cx="1796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Dets</a:t>
            </a:r>
            <a:r>
              <a:rPr lang="en-US" sz="3200" b="1" dirty="0" smtClean="0"/>
              <a:t> 9-16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23</a:t>
            </a:fld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 MGS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900792" y="1776068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SNPP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585568" y="1622362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J1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24</a:t>
            </a:fld>
            <a:endParaRPr lang="en-US" sz="2000" dirty="0"/>
          </a:p>
        </p:txBody>
      </p:sp>
      <p:pic>
        <p:nvPicPr>
          <p:cNvPr id="10" name="Picture 9" descr="dnb grpc npp mgs 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456779"/>
            <a:ext cx="4671429" cy="3378572"/>
          </a:xfrm>
          <a:prstGeom prst="rect">
            <a:avLst/>
          </a:prstGeom>
        </p:spPr>
      </p:pic>
      <p:pic>
        <p:nvPicPr>
          <p:cNvPr id="13" name="Picture 12" descr="dnb grpc j1 mgs 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2571" y="2456779"/>
            <a:ext cx="4671429" cy="33785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 MGS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218296" y="1946756"/>
            <a:ext cx="1587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Dets</a:t>
            </a:r>
            <a:r>
              <a:rPr lang="en-US" sz="3200" b="1" dirty="0" smtClean="0"/>
              <a:t> 1-8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5013044"/>
            <a:ext cx="1796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Dets</a:t>
            </a:r>
            <a:r>
              <a:rPr lang="en-US" sz="3200" b="1" dirty="0" smtClean="0"/>
              <a:t> 9-16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25</a:t>
            </a:fld>
            <a:endParaRPr lang="en-US" sz="2000" dirty="0"/>
          </a:p>
        </p:txBody>
      </p:sp>
      <p:pic>
        <p:nvPicPr>
          <p:cNvPr id="8" name="Picture 7" descr="dnb grpc npp j1 mgs c1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542" y="1096355"/>
            <a:ext cx="6764000" cy="2964000"/>
          </a:xfrm>
          <a:prstGeom prst="rect">
            <a:avLst/>
          </a:prstGeom>
        </p:spPr>
      </p:pic>
      <p:pic>
        <p:nvPicPr>
          <p:cNvPr id="9" name="Picture 8" descr="dnb grpc npp j1 mgs c1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1541" y="3894000"/>
            <a:ext cx="6764000" cy="296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 HGS c</a:t>
            </a:r>
            <a:r>
              <a:rPr lang="en-US" baseline="-25000" dirty="0" smtClean="0"/>
              <a:t>1 </a:t>
            </a:r>
            <a:r>
              <a:rPr lang="en-US" dirty="0" smtClean="0"/>
              <a:t>(normalized to LGS gain)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900792" y="1776068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SNPP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585568" y="1622362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J1</a:t>
            </a:r>
            <a:endParaRPr lang="en-US" sz="3200" b="1" dirty="0"/>
          </a:p>
        </p:txBody>
      </p:sp>
      <p:pic>
        <p:nvPicPr>
          <p:cNvPr id="8" name="Picture 7" descr="dnb grpc npp hgs 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10475"/>
            <a:ext cx="4714286" cy="3378572"/>
          </a:xfrm>
          <a:prstGeom prst="rect">
            <a:avLst/>
          </a:prstGeom>
        </p:spPr>
      </p:pic>
      <p:pic>
        <p:nvPicPr>
          <p:cNvPr id="14" name="Picture 13" descr="dnb grpc j1 hgs 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714" y="2371435"/>
            <a:ext cx="4714286" cy="3378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26</a:t>
            </a:fld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Gain Ratios HGS c</a:t>
            </a:r>
            <a:r>
              <a:rPr lang="en-US" baseline="-25000" dirty="0" smtClean="0"/>
              <a:t>1 </a:t>
            </a:r>
            <a:r>
              <a:rPr lang="en-US" dirty="0" smtClean="0"/>
              <a:t>(normalized to LGS gain)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86264" y="1068932"/>
            <a:ext cx="1681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SNPP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5710792" y="1050644"/>
            <a:ext cx="1811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SNPP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480168" y="3976724"/>
            <a:ext cx="1333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J1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5692504" y="3982820"/>
            <a:ext cx="1463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J1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pic>
        <p:nvPicPr>
          <p:cNvPr id="18" name="Picture 17" descr="dnb grpc npp hgs c1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7" y="1420459"/>
            <a:ext cx="4695715" cy="2567714"/>
          </a:xfrm>
          <a:prstGeom prst="rect">
            <a:avLst/>
          </a:prstGeom>
        </p:spPr>
      </p:pic>
      <p:pic>
        <p:nvPicPr>
          <p:cNvPr id="19" name="Picture 18" descr="dnb grpc npp hgs c1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2359" y="1420459"/>
            <a:ext cx="4695715" cy="2567714"/>
          </a:xfrm>
          <a:prstGeom prst="rect">
            <a:avLst/>
          </a:prstGeom>
        </p:spPr>
      </p:pic>
      <p:pic>
        <p:nvPicPr>
          <p:cNvPr id="24" name="Picture 23" descr="dnb grpc j1 hgs c1 dets 1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90286"/>
            <a:ext cx="4695715" cy="2567714"/>
          </a:xfrm>
          <a:prstGeom prst="rect">
            <a:avLst/>
          </a:prstGeom>
        </p:spPr>
      </p:pic>
      <p:pic>
        <p:nvPicPr>
          <p:cNvPr id="25" name="Picture 24" descr="dnb grpc j1 hgs c1 dets 9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8285" y="4290286"/>
            <a:ext cx="4695715" cy="2567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27</a:t>
            </a:fld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 HGS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900792" y="1776068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SNPP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585568" y="1622362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J1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28</a:t>
            </a:fld>
            <a:endParaRPr lang="en-US" sz="2000" dirty="0"/>
          </a:p>
        </p:txBody>
      </p:sp>
      <p:pic>
        <p:nvPicPr>
          <p:cNvPr id="11" name="Picture 10" descr="dnb grpc npp hgs 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6591"/>
            <a:ext cx="4414286" cy="3307143"/>
          </a:xfrm>
          <a:prstGeom prst="rect">
            <a:avLst/>
          </a:prstGeom>
        </p:spPr>
      </p:pic>
      <p:pic>
        <p:nvPicPr>
          <p:cNvPr id="12" name="Picture 11" descr="dnb grpc j1 hgs 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5222" y="2565359"/>
            <a:ext cx="4414286" cy="33071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Ratios HGS 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86264" y="1068932"/>
            <a:ext cx="1681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SNPP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5710792" y="1050644"/>
            <a:ext cx="1811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SNPP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480168" y="3976724"/>
            <a:ext cx="1333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J1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5692504" y="3982820"/>
            <a:ext cx="1463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J1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29</a:t>
            </a:fld>
            <a:endParaRPr lang="en-US" sz="2000" dirty="0"/>
          </a:p>
        </p:txBody>
      </p:sp>
      <p:pic>
        <p:nvPicPr>
          <p:cNvPr id="13" name="Picture 12" descr="dnb grpc npp hgs c1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72" y="1407119"/>
            <a:ext cx="4391714" cy="2513429"/>
          </a:xfrm>
          <a:prstGeom prst="rect">
            <a:avLst/>
          </a:prstGeom>
        </p:spPr>
      </p:pic>
      <p:pic>
        <p:nvPicPr>
          <p:cNvPr id="14" name="Picture 13" descr="dnb grpc npp hgs c1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1143" y="1346159"/>
            <a:ext cx="4391714" cy="2513429"/>
          </a:xfrm>
          <a:prstGeom prst="rect">
            <a:avLst/>
          </a:prstGeom>
        </p:spPr>
      </p:pic>
      <p:pic>
        <p:nvPicPr>
          <p:cNvPr id="15" name="Picture 14" descr="dnb grpc j1 hgs c1 dets 1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688" y="4309823"/>
            <a:ext cx="4391714" cy="2513429"/>
          </a:xfrm>
          <a:prstGeom prst="rect">
            <a:avLst/>
          </a:prstGeom>
        </p:spPr>
      </p:pic>
      <p:pic>
        <p:nvPicPr>
          <p:cNvPr id="16" name="Picture 15" descr="dnb grpc j1 hgs c1 dets 9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291" y="4344571"/>
            <a:ext cx="4391714" cy="25134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82919" y="6431388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29</a:t>
            </a:fld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to Zone (Aggregation)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72" y="1114520"/>
            <a:ext cx="8879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SNPP:</a:t>
            </a:r>
          </a:p>
          <a:p>
            <a:r>
              <a:rPr lang="en-US" sz="1600" dirty="0" smtClean="0"/>
              <a:t>5182ab22-1e236-0a4f180b-5bd35d73.VIIRS-SDR-DNB-FRAME-TO-ZONE-LUT_npp_20020101010000Z_20020101010000Z_ee00000000000000Z_PS-1-D-NPP-1-PE-_devl_dev_all-_all.bin</a:t>
            </a:r>
          </a:p>
          <a:p>
            <a:endParaRPr lang="en-US" sz="1600" dirty="0" smtClean="0"/>
          </a:p>
          <a:p>
            <a:r>
              <a:rPr lang="en-US" sz="1600" dirty="0" smtClean="0"/>
              <a:t>J1:</a:t>
            </a:r>
          </a:p>
          <a:p>
            <a:r>
              <a:rPr lang="en-US" sz="1600" dirty="0" smtClean="0"/>
              <a:t>VIIRS-SDR-DNB-FRAME-TO-ZONE-LUT_j01_20150724000000Z_20150724000000Z_ee00000000000000Z_PS-v1-Op21-BE-PE-_all-_dev_all-_all.bin</a:t>
            </a:r>
            <a:endParaRPr lang="en-US" sz="1600" dirty="0"/>
          </a:p>
        </p:txBody>
      </p:sp>
      <p:pic>
        <p:nvPicPr>
          <p:cNvPr id="7" name="Picture 6" descr="dnb_frame2zone_npp_j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1121" y="3668013"/>
            <a:ext cx="3572879" cy="2732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3</a:t>
            </a:fld>
            <a:endParaRPr lang="en-US" sz="2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293"/>
            <a:ext cx="5546035" cy="145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567" y="3278427"/>
            <a:ext cx="8478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Observation:</a:t>
            </a:r>
          </a:p>
          <a:p>
            <a:r>
              <a:rPr lang="en-US" sz="2400" dirty="0" smtClean="0"/>
              <a:t>J1 HGS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3 orders of magnitude higher then SNPP HGS c</a:t>
            </a:r>
            <a:r>
              <a:rPr lang="en-US" sz="2400" baseline="-25000" dirty="0" smtClean="0"/>
              <a:t>1</a:t>
            </a:r>
          </a:p>
          <a:p>
            <a:endParaRPr lang="en-US" sz="2400" dirty="0" smtClean="0"/>
          </a:p>
          <a:p>
            <a:r>
              <a:rPr lang="en-US" sz="2400" dirty="0" smtClean="0"/>
              <a:t>Potential impact:</a:t>
            </a:r>
          </a:p>
          <a:p>
            <a:r>
              <a:rPr lang="en-US" sz="2400" dirty="0" smtClean="0"/>
              <a:t>DNB SDR products in nighttime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30</a:t>
            </a:fld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7314" y="1317487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Gain</a:t>
                      </a:r>
                      <a:r>
                        <a:rPr lang="en-US" baseline="0" dirty="0" smtClean="0"/>
                        <a:t> coefficient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unnormalized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SNPP</a:t>
                      </a:r>
                    </a:p>
                    <a:p>
                      <a:pPr algn="ctr"/>
                      <a:r>
                        <a:rPr lang="en-US" dirty="0" smtClean="0"/>
                        <a:t>(magnitude)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J1</a:t>
                      </a:r>
                    </a:p>
                    <a:p>
                      <a:pPr algn="ctr"/>
                      <a:r>
                        <a:rPr lang="en-US" dirty="0" smtClean="0"/>
                        <a:t>(magnitude)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LGS </a:t>
                      </a:r>
                      <a:r>
                        <a:rPr lang="en-US" dirty="0" err="1" smtClean="0"/>
                        <a:t>F_ref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MGS 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HGS 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</a:t>
            </a:r>
            <a:r>
              <a:rPr lang="en-US" dirty="0" err="1" smtClean="0"/>
              <a:t>vs</a:t>
            </a:r>
            <a:r>
              <a:rPr lang="en-US" dirty="0" smtClean="0"/>
              <a:t> Frame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087" y="1132030"/>
            <a:ext cx="8994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SNPP:</a:t>
            </a:r>
          </a:p>
          <a:p>
            <a:r>
              <a:rPr lang="en-US" sz="1600" dirty="0" smtClean="0"/>
              <a:t>5182ab22-30478-0a4f180b-5bd47fb5.VIIRS-SDR-DNB-RVF-LUT_npp_20020101010000Z_20020101010000Z_ee00000000000000Z_PS-1-D-NPP-2-PE-_devl_dev_all-_all.bin</a:t>
            </a:r>
          </a:p>
          <a:p>
            <a:endParaRPr lang="en-US" sz="1600" dirty="0" smtClean="0"/>
          </a:p>
          <a:p>
            <a:r>
              <a:rPr lang="en-US" sz="1600" dirty="0" smtClean="0"/>
              <a:t>J1:</a:t>
            </a:r>
          </a:p>
          <a:p>
            <a:r>
              <a:rPr lang="en-US" sz="1600" dirty="0" smtClean="0"/>
              <a:t>VIIRS-SDR-DNB-RVF-LUT_j01_20150724000000Z_20150724000000Z_ee00000000000000Z_PS-v1-Op21-BE-PE-_all-_dev_all-_all.bin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4</a:t>
            </a:fld>
            <a:endParaRPr lang="en-US" sz="20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52" y="3392765"/>
            <a:ext cx="7376160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</a:t>
            </a:r>
            <a:r>
              <a:rPr lang="en-US" dirty="0" err="1" smtClean="0"/>
              <a:t>vs</a:t>
            </a:r>
            <a:r>
              <a:rPr lang="en-US" dirty="0" smtClean="0"/>
              <a:t> Frame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800" y="1154276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SNPP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23808" y="3963226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J1</a:t>
            </a:r>
            <a:endParaRPr lang="en-US" sz="3200" b="1" dirty="0"/>
          </a:p>
        </p:txBody>
      </p:sp>
      <p:pic>
        <p:nvPicPr>
          <p:cNvPr id="12" name="Picture 11" descr="dnb rvf npp h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290" y="1592870"/>
            <a:ext cx="3912857" cy="2556190"/>
          </a:xfrm>
          <a:prstGeom prst="rect">
            <a:avLst/>
          </a:prstGeom>
        </p:spPr>
      </p:pic>
      <p:pic>
        <p:nvPicPr>
          <p:cNvPr id="13" name="Picture 12" descr="dnb rvf npp ha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7258" y="1629446"/>
            <a:ext cx="3912857" cy="2556190"/>
          </a:xfrm>
          <a:prstGeom prst="rect">
            <a:avLst/>
          </a:prstGeom>
        </p:spPr>
      </p:pic>
      <p:pic>
        <p:nvPicPr>
          <p:cNvPr id="14" name="Picture 13" descr="dnb rvf j1 ha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482" y="4301810"/>
            <a:ext cx="3912857" cy="2556190"/>
          </a:xfrm>
          <a:prstGeom prst="rect">
            <a:avLst/>
          </a:prstGeom>
        </p:spPr>
      </p:pic>
      <p:pic>
        <p:nvPicPr>
          <p:cNvPr id="15" name="Picture 14" descr="dnb rvf j1 ham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8490" y="4301810"/>
            <a:ext cx="3912857" cy="25561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</a:t>
            </a:r>
            <a:r>
              <a:rPr lang="en-US" dirty="0" err="1" smtClean="0"/>
              <a:t>vs</a:t>
            </a:r>
            <a:r>
              <a:rPr lang="en-US" dirty="0" smtClean="0"/>
              <a:t> Frame</a:t>
            </a:r>
            <a:endParaRPr lang="en-US" dirty="0"/>
          </a:p>
        </p:txBody>
      </p:sp>
      <p:pic>
        <p:nvPicPr>
          <p:cNvPr id="18" name="Picture 17" descr="dnb rvf npp j1 hama dets 1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12" y="1353830"/>
            <a:ext cx="4280953" cy="2623810"/>
          </a:xfrm>
          <a:prstGeom prst="rect">
            <a:avLst/>
          </a:prstGeom>
        </p:spPr>
      </p:pic>
      <p:pic>
        <p:nvPicPr>
          <p:cNvPr id="19" name="Picture 18" descr="dnb rvf npp j1 hama dets 9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6055" y="1353830"/>
            <a:ext cx="4280953" cy="26238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05848" y="1093316"/>
            <a:ext cx="189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5454760" y="1087220"/>
            <a:ext cx="2024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HAM-A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175368" y="3915764"/>
            <a:ext cx="1883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1-8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5448664" y="3921860"/>
            <a:ext cx="2013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HAM-B </a:t>
            </a:r>
            <a:r>
              <a:rPr lang="en-US" sz="2000" b="1" dirty="0" err="1" smtClean="0"/>
              <a:t>Dets</a:t>
            </a:r>
            <a:r>
              <a:rPr lang="en-US" sz="2000" b="1" dirty="0" smtClean="0"/>
              <a:t> 9-16</a:t>
            </a:r>
            <a:endParaRPr lang="en-US" sz="2000" b="1" dirty="0"/>
          </a:p>
        </p:txBody>
      </p:sp>
      <p:pic>
        <p:nvPicPr>
          <p:cNvPr id="24" name="Picture 23" descr="dnb rvf npp j1 hamb dets 1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03" y="4234190"/>
            <a:ext cx="4280953" cy="2623810"/>
          </a:xfrm>
          <a:prstGeom prst="rect">
            <a:avLst/>
          </a:prstGeom>
        </p:spPr>
      </p:pic>
      <p:pic>
        <p:nvPicPr>
          <p:cNvPr id="25" name="Picture 24" descr="dnb rvf npp j1 hamb dets 9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0439" y="4234190"/>
            <a:ext cx="4280953" cy="2623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7</a:t>
            </a:fld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7931" y="1350236"/>
            <a:ext cx="8478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Observation:</a:t>
            </a:r>
          </a:p>
          <a:p>
            <a:r>
              <a:rPr lang="en-US" sz="2400" dirty="0" smtClean="0"/>
              <a:t>Relatively large variation of J1 RVF among 16 along track detectors</a:t>
            </a:r>
          </a:p>
          <a:p>
            <a:endParaRPr lang="en-US" sz="2400" dirty="0" smtClean="0"/>
          </a:p>
          <a:p>
            <a:r>
              <a:rPr lang="en-US" sz="2400" dirty="0" smtClean="0"/>
              <a:t>Potential impact:</a:t>
            </a:r>
          </a:p>
          <a:p>
            <a:r>
              <a:rPr lang="en-US" sz="2400" dirty="0" smtClean="0"/>
              <a:t>Stripping patterns in the generated SDR products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34" y="1082335"/>
            <a:ext cx="8975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SNPP:</a:t>
            </a:r>
          </a:p>
          <a:p>
            <a:r>
              <a:rPr lang="en-US" sz="1600" dirty="0" smtClean="0"/>
              <a:t>536d6e81-92b65-6880dc6d-32fff953.VIIRS-SDR-DNB-DN0-LUT_npp_20140429000000Z_20140429000000Z_ee00000000000000Z_PS-1-O-CCR-14-1547-1543-JPSS-DPA-027-PE_noaa_all_all-_all.bin</a:t>
            </a:r>
          </a:p>
          <a:p>
            <a:endParaRPr lang="en-US" sz="1600" dirty="0" smtClean="0"/>
          </a:p>
          <a:p>
            <a:r>
              <a:rPr lang="en-US" sz="1600" dirty="0" smtClean="0"/>
              <a:t>J1:</a:t>
            </a:r>
          </a:p>
          <a:p>
            <a:r>
              <a:rPr lang="en-US" sz="1600" dirty="0" smtClean="0"/>
              <a:t>VIIRS-SDR-DNB-DN0-LUT_j01_20150724000000Z_20150724000000Z_ee00000000000000Z_PS-v1-BE-PE-_all-_dev_all-_all.bin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8</a:t>
            </a:fld>
            <a:endParaRPr lang="en-US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74" y="3378269"/>
            <a:ext cx="733806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DN0 J1</a:t>
            </a:r>
            <a:endParaRPr lang="en-US" dirty="0"/>
          </a:p>
        </p:txBody>
      </p:sp>
      <p:pic>
        <p:nvPicPr>
          <p:cNvPr id="11" name="Picture 10" descr="dnb dn0 j1 all gain stages all ham sides sur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62537"/>
            <a:ext cx="4693920" cy="4352381"/>
          </a:xfrm>
          <a:prstGeom prst="rect">
            <a:avLst/>
          </a:prstGeom>
        </p:spPr>
      </p:pic>
      <p:pic>
        <p:nvPicPr>
          <p:cNvPr id="12" name="Picture 11" descr="dnb dn0 j1 all gain stages all ham sid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5968" y="1447881"/>
            <a:ext cx="4657344" cy="4352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59726" y="6457890"/>
            <a:ext cx="68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BDDBE72-9078-464F-BC59-AC195C08F292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PSS Ground Project CD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PSS Ground Project CD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9511</TotalTime>
  <Words>737</Words>
  <Application>Microsoft Office PowerPoint</Application>
  <PresentationFormat>On-screen Show (4:3)</PresentationFormat>
  <Paragraphs>212</Paragraphs>
  <Slides>30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JPSS Ground Project CDR</vt:lpstr>
      <vt:lpstr>1_JPSS Ground Project CDR</vt:lpstr>
      <vt:lpstr>Equation</vt:lpstr>
      <vt:lpstr> VIIRS SNPP and J1 DNB LUTs Comparison   Yalong Gu1, Wenhui Wang1 and Changyong Cao2  1Earth Resources Technology, Inc. 2NOAA/NESDIS/STAR</vt:lpstr>
      <vt:lpstr>Core Equations</vt:lpstr>
      <vt:lpstr>Frame to Zone (Aggregation)</vt:lpstr>
      <vt:lpstr>Response vs Frame</vt:lpstr>
      <vt:lpstr>Response vs Frame</vt:lpstr>
      <vt:lpstr>Response vs Frame</vt:lpstr>
      <vt:lpstr>Remarks</vt:lpstr>
      <vt:lpstr>DN0</vt:lpstr>
      <vt:lpstr>DN0 J1</vt:lpstr>
      <vt:lpstr>DN0 SNPP</vt:lpstr>
      <vt:lpstr>DN0 LGS SNPP</vt:lpstr>
      <vt:lpstr>DN0 MGS SNPP</vt:lpstr>
      <vt:lpstr>DN0 HGS SNPP</vt:lpstr>
      <vt:lpstr>LGS Gains</vt:lpstr>
      <vt:lpstr>LGS Gains</vt:lpstr>
      <vt:lpstr>LGS Gains F0 (F_ref)</vt:lpstr>
      <vt:lpstr>LGS Gains F0 (F_ref) vs Aggregation Zone</vt:lpstr>
      <vt:lpstr>LGS Gains F1 (F_param_1)</vt:lpstr>
      <vt:lpstr>LGS Gains F1 (F_param_1) vs Aggregation Zone</vt:lpstr>
      <vt:lpstr>Gain Ratios</vt:lpstr>
      <vt:lpstr>Gain Ratios</vt:lpstr>
      <vt:lpstr>Gain Ratios MGS c1 (normalized to LGS gain)</vt:lpstr>
      <vt:lpstr>Gain Ratios MGS c1 (normalized to LGS gain)</vt:lpstr>
      <vt:lpstr>Gain Ratios MGS c1</vt:lpstr>
      <vt:lpstr>Gain Ratios MGS c1</vt:lpstr>
      <vt:lpstr>Gain Ratios HGS c1 (normalized to LGS gain)</vt:lpstr>
      <vt:lpstr>Gain Ratios HGS c1 (normalized to LGS gain)</vt:lpstr>
      <vt:lpstr>Gain Ratios HGS c1</vt:lpstr>
      <vt:lpstr>Gain Ratios HGS c1</vt:lpstr>
      <vt:lpstr>Remarks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vmikles</dc:creator>
  <cp:lastModifiedBy>yalong.gu</cp:lastModifiedBy>
  <cp:revision>846</cp:revision>
  <dcterms:created xsi:type="dcterms:W3CDTF">2014-05-09T17:10:35Z</dcterms:created>
  <dcterms:modified xsi:type="dcterms:W3CDTF">2015-10-15T21:17:03Z</dcterms:modified>
</cp:coreProperties>
</file>